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7" r:id="rId4"/>
    <p:sldId id="260" r:id="rId5"/>
    <p:sldId id="261" r:id="rId6"/>
    <p:sldId id="263" r:id="rId7"/>
    <p:sldId id="259" r:id="rId8"/>
    <p:sldId id="266" r:id="rId9"/>
    <p:sldId id="265" r:id="rId10"/>
    <p:sldId id="264" r:id="rId11"/>
    <p:sldId id="301" r:id="rId12"/>
    <p:sldId id="267" r:id="rId13"/>
    <p:sldId id="310" r:id="rId14"/>
    <p:sldId id="311" r:id="rId15"/>
    <p:sldId id="307" r:id="rId16"/>
    <p:sldId id="303" r:id="rId17"/>
    <p:sldId id="304" r:id="rId18"/>
    <p:sldId id="305" r:id="rId19"/>
    <p:sldId id="308" r:id="rId20"/>
    <p:sldId id="309" r:id="rId21"/>
    <p:sldId id="284" r:id="rId22"/>
    <p:sldId id="285" r:id="rId23"/>
    <p:sldId id="300" r:id="rId24"/>
    <p:sldId id="278" r:id="rId25"/>
    <p:sldId id="302" r:id="rId26"/>
    <p:sldId id="268" r:id="rId27"/>
    <p:sldId id="269" r:id="rId28"/>
    <p:sldId id="270" r:id="rId29"/>
    <p:sldId id="271" r:id="rId30"/>
    <p:sldId id="272" r:id="rId31"/>
    <p:sldId id="275" r:id="rId32"/>
    <p:sldId id="273" r:id="rId33"/>
    <p:sldId id="276" r:id="rId34"/>
    <p:sldId id="279" r:id="rId35"/>
    <p:sldId id="282" r:id="rId36"/>
    <p:sldId id="290" r:id="rId37"/>
    <p:sldId id="287" r:id="rId38"/>
    <p:sldId id="289" r:id="rId39"/>
    <p:sldId id="291" r:id="rId40"/>
    <p:sldId id="292" r:id="rId41"/>
    <p:sldId id="293" r:id="rId42"/>
    <p:sldId id="280" r:id="rId43"/>
    <p:sldId id="283" r:id="rId44"/>
    <p:sldId id="295" r:id="rId45"/>
    <p:sldId id="288" r:id="rId46"/>
    <p:sldId id="294" r:id="rId47"/>
    <p:sldId id="296" r:id="rId48"/>
    <p:sldId id="297" r:id="rId49"/>
    <p:sldId id="281" r:id="rId50"/>
    <p:sldId id="286" r:id="rId51"/>
    <p:sldId id="298" r:id="rId52"/>
    <p:sldId id="277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нар Каримов" initials="ДК" lastIdx="2" clrIdx="0">
    <p:extLst>
      <p:ext uri="{19B8F6BF-5375-455C-9EA6-DF929625EA0E}">
        <p15:presenceInfo xmlns:p15="http://schemas.microsoft.com/office/powerpoint/2012/main" userId="ce7a5564402eb9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BDC20-999D-4259-B6C3-F40ECC5C4406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66FCC-2ADF-469F-864C-916690745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23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Картинка</a:t>
            </a:r>
            <a:r>
              <a:rPr lang="ru-RU" baseline="0" dirty="0" smtClean="0"/>
              <a:t> с  тонкостенной моделью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96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видео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043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видео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66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89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Картинка</a:t>
            </a:r>
            <a:r>
              <a:rPr lang="ru-RU" baseline="0" dirty="0" smtClean="0"/>
              <a:t> с  тонкостенной моделью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96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Строим срединную поверхность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89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</a:t>
            </a:r>
            <a:r>
              <a:rPr lang="en-US" baseline="0" dirty="0" smtClean="0"/>
              <a:t> </a:t>
            </a:r>
            <a:r>
              <a:rPr lang="ru-RU" baseline="0" dirty="0" smtClean="0"/>
              <a:t>случай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4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Существующие подходы к решению - теория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98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58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66FCC-2ADF-469F-864C-91669074506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10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программный</a:t>
            </a:r>
            <a:r>
              <a:rPr lang="ru-RU" baseline="0" dirty="0" smtClean="0"/>
              <a:t> продукт представляет их себя однооконное приложение для систем </a:t>
            </a:r>
            <a:r>
              <a:rPr lang="en-US" baseline="0" dirty="0" smtClean="0"/>
              <a:t>Windows 7 </a:t>
            </a:r>
            <a:r>
              <a:rPr lang="ru-RU" baseline="0" dirty="0" smtClean="0"/>
              <a:t>и новее с предустановленным пакетом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Framework 3.5</a:t>
            </a:r>
            <a:r>
              <a:rPr lang="ru-RU" baseline="0" dirty="0" smtClean="0"/>
              <a:t> и новее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7B5E4-57D9-49ED-B644-D736C065A88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4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слайде</a:t>
            </a:r>
            <a:r>
              <a:rPr lang="ru-RU" baseline="0" dirty="0" smtClean="0"/>
              <a:t> представлена </a:t>
            </a:r>
            <a:r>
              <a:rPr lang="en-US" baseline="0" dirty="0" smtClean="0"/>
              <a:t>UML </a:t>
            </a:r>
            <a:r>
              <a:rPr lang="ru-RU" baseline="0" dirty="0" smtClean="0"/>
              <a:t>схема </a:t>
            </a:r>
            <a:r>
              <a:rPr lang="en-US" baseline="0" dirty="0" smtClean="0"/>
              <a:t>API </a:t>
            </a:r>
            <a:r>
              <a:rPr lang="ru-RU" baseline="0" dirty="0" smtClean="0"/>
              <a:t>нашего программного продукта</a:t>
            </a:r>
          </a:p>
          <a:p>
            <a:r>
              <a:rPr lang="ru-RU" baseline="0" dirty="0" smtClean="0"/>
              <a:t>Особенности </a:t>
            </a:r>
            <a:r>
              <a:rPr lang="en-US" baseline="0" dirty="0" smtClean="0"/>
              <a:t>API</a:t>
            </a:r>
            <a:r>
              <a:rPr lang="ru-RU" baseline="0" dirty="0" smtClean="0"/>
              <a:t>: ???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7B5E4-57D9-49ED-B644-D736C065A88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22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1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95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31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03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55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41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00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48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89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2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9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45AFB-DE82-40CD-9223-121836DEA27A}" type="datetimeFigureOut">
              <a:rPr lang="ru-RU" smtClean="0"/>
              <a:t>24.05.2017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AE75F-E4A2-4DA6-8D8E-DEA36A488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58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96291" y="2687781"/>
            <a:ext cx="9144000" cy="1016145"/>
          </a:xfrm>
        </p:spPr>
        <p:txBody>
          <a:bodyPr/>
          <a:lstStyle/>
          <a:p>
            <a:r>
              <a:rPr lang="ru-RU" dirty="0" smtClean="0"/>
              <a:t>Титульный слайд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2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7363" y="1339994"/>
            <a:ext cx="95494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accent6">
                    <a:lumMod val="50000"/>
                  </a:schemeClr>
                </a:solidFill>
              </a:rPr>
              <a:t>Цель</a:t>
            </a:r>
            <a:r>
              <a:rPr lang="ru-RU" sz="6000" dirty="0" smtClean="0"/>
              <a:t> – создать автоматизированный инструмент построения срединной поверхности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567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4109" y="2244435"/>
            <a:ext cx="8853057" cy="1704543"/>
          </a:xfrm>
        </p:spPr>
        <p:txBody>
          <a:bodyPr>
            <a:noAutofit/>
          </a:bodyPr>
          <a:lstStyle/>
          <a:p>
            <a:pPr algn="ctr"/>
            <a:r>
              <a:rPr lang="ru-RU" sz="8000" dirty="0" smtClean="0">
                <a:solidFill>
                  <a:schemeClr val="accent1">
                    <a:lumMod val="50000"/>
                  </a:schemeClr>
                </a:solidFill>
              </a:rPr>
              <a:t>Подход к решению</a:t>
            </a:r>
            <a:endParaRPr lang="ru-RU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8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560" y="542924"/>
            <a:ext cx="1019540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latin typeface="+mj-lt"/>
              </a:rPr>
              <a:t>Задачи</a:t>
            </a:r>
          </a:p>
          <a:p>
            <a:pPr fontAlgn="base"/>
            <a:endParaRPr lang="ru-RU" sz="2000" dirty="0" smtClean="0"/>
          </a:p>
          <a:p>
            <a:pPr fontAlgn="base"/>
            <a:r>
              <a:rPr lang="ru-RU" sz="3600" dirty="0" smtClean="0"/>
              <a:t>1. </a:t>
            </a:r>
            <a:r>
              <a:rPr lang="ru-RU" sz="3600" dirty="0" smtClean="0">
                <a:solidFill>
                  <a:schemeClr val="accent1">
                    <a:lumMod val="75000"/>
                  </a:schemeClr>
                </a:solidFill>
              </a:rPr>
              <a:t>Формализовать</a:t>
            </a:r>
            <a:r>
              <a:rPr lang="ru-RU" sz="3600" dirty="0" smtClean="0"/>
              <a:t> задачу построения срединной поверхности</a:t>
            </a:r>
          </a:p>
          <a:p>
            <a:pPr fontAlgn="base"/>
            <a:r>
              <a:rPr lang="ru-RU" sz="3600" dirty="0" smtClean="0"/>
              <a:t>2</a:t>
            </a:r>
            <a:r>
              <a:rPr lang="ru-RU" sz="3600" dirty="0"/>
              <a:t>. </a:t>
            </a:r>
            <a:r>
              <a:rPr lang="ru-RU" sz="3600" dirty="0" smtClean="0">
                <a:solidFill>
                  <a:schemeClr val="accent1">
                    <a:lumMod val="75000"/>
                  </a:schemeClr>
                </a:solidFill>
              </a:rPr>
              <a:t>Разработать</a:t>
            </a:r>
            <a:r>
              <a:rPr lang="ru-RU" sz="3600" dirty="0" smtClean="0"/>
              <a:t> </a:t>
            </a:r>
            <a:r>
              <a:rPr lang="ru-RU" sz="3600" dirty="0"/>
              <a:t>подход к решению </a:t>
            </a:r>
            <a:r>
              <a:rPr lang="ru-RU" sz="3600" dirty="0" smtClean="0"/>
              <a:t>задачи</a:t>
            </a:r>
            <a:endParaRPr lang="ru-RU" sz="3600" b="0" dirty="0" smtClean="0">
              <a:effectLst/>
            </a:endParaRPr>
          </a:p>
          <a:p>
            <a:r>
              <a:rPr lang="ru-RU" sz="3600" dirty="0"/>
              <a:t>3. </a:t>
            </a:r>
            <a:r>
              <a:rPr lang="ru-RU" sz="3600" dirty="0" smtClean="0">
                <a:solidFill>
                  <a:schemeClr val="accent1">
                    <a:lumMod val="75000"/>
                  </a:schemeClr>
                </a:solidFill>
              </a:rPr>
              <a:t>Реализовать</a:t>
            </a:r>
            <a:r>
              <a:rPr lang="ru-RU" sz="3600" dirty="0" smtClean="0"/>
              <a:t> алгоритм</a:t>
            </a:r>
            <a:endParaRPr lang="ru-RU" sz="3600" b="0" dirty="0" smtClean="0">
              <a:effectLst/>
            </a:endParaRPr>
          </a:p>
          <a:p>
            <a:r>
              <a:rPr lang="ru-RU" sz="3600" dirty="0"/>
              <a:t>4. 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</a:rPr>
              <a:t>П</a:t>
            </a:r>
            <a:r>
              <a:rPr lang="ru-RU" sz="3600" dirty="0" smtClean="0">
                <a:solidFill>
                  <a:schemeClr val="accent1">
                    <a:lumMod val="75000"/>
                  </a:schemeClr>
                </a:solidFill>
              </a:rPr>
              <a:t>роверить</a:t>
            </a:r>
            <a:r>
              <a:rPr lang="ru-RU" sz="3600" dirty="0" smtClean="0"/>
              <a:t> работу реализации и </a:t>
            </a:r>
            <a:r>
              <a:rPr lang="ru-RU" sz="3600" dirty="0"/>
              <a:t>подготовить </a:t>
            </a:r>
            <a:r>
              <a:rPr lang="ru-RU" sz="3600" dirty="0" err="1"/>
              <a:t>бенчмаки</a:t>
            </a:r>
            <a:r>
              <a:rPr lang="ru-RU" sz="3600" dirty="0"/>
              <a:t> - набор тестовых задач</a:t>
            </a:r>
            <a:endParaRPr lang="ru-RU" sz="3600" b="0" dirty="0" smtClean="0">
              <a:effectLst/>
            </a:endParaRPr>
          </a:p>
          <a:p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495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задачи. Исходные данные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0975" y="1825625"/>
                <a:ext cx="1183005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Исходные данные - Замкнутые контура, вида: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при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где</m:t>
                      </m:r>
                    </m:oMath>
                  </m:oMathPara>
                </a14:m>
                <a:endParaRPr lang="ru-RU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−класс плоски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х функций Безье 1,2 или 3 порядка</m:t>
                    </m:r>
                  </m:oMath>
                </a14:m>
                <a:r>
                  <a:rPr lang="ru-RU" b="0" dirty="0" smtClean="0"/>
                  <a:t>,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975" y="1825625"/>
                <a:ext cx="11830050" cy="4351338"/>
              </a:xfrm>
              <a:blipFill>
                <a:blip r:embed="rId2"/>
                <a:stretch>
                  <a:fillRect l="-1082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3529546"/>
            <a:ext cx="4014788" cy="2782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71675" y="4095750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75" y="4095750"/>
                <a:ext cx="43018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08855" y="4736057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855" y="4736057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0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задачи. Модель классической срединной поверхности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3609975"/>
                <a:ext cx="3543300" cy="208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 = 0,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 = 0, 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 = 0,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 = 0,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09975"/>
                <a:ext cx="3543300" cy="20883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199" y="2280999"/>
                <a:ext cx="104489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Введем обозначение точек принадлежащих замкнутому контуру: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где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/>
                  <a:t>Тогда модель срединной поверхности имеет вид: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80999"/>
                <a:ext cx="10448925" cy="923330"/>
              </a:xfrm>
              <a:prstGeom prst="rect">
                <a:avLst/>
              </a:prstGeom>
              <a:blipFill>
                <a:blip r:embed="rId3"/>
                <a:stretch>
                  <a:fillRect l="-466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64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945" y="1838758"/>
            <a:ext cx="11901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chemeClr val="accent6">
                    <a:lumMod val="50000"/>
                  </a:schemeClr>
                </a:solidFill>
              </a:rPr>
              <a:t>Общий подход</a:t>
            </a:r>
            <a:r>
              <a:rPr lang="ru-RU" sz="6000" dirty="0" smtClean="0"/>
              <a:t> – построить классическую срединную поверхность и удалить артефакты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474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99411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Линеаризация контура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r="4638"/>
          <a:stretch/>
        </p:blipFill>
        <p:spPr>
          <a:xfrm>
            <a:off x="124691" y="1203325"/>
            <a:ext cx="4724400" cy="4147439"/>
          </a:xfrm>
        </p:spPr>
      </p:pic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30" y="1081088"/>
            <a:ext cx="5465645" cy="4391914"/>
          </a:xfrm>
        </p:spPr>
      </p:pic>
      <p:sp>
        <p:nvSpPr>
          <p:cNvPr id="4" name="Стрелка вправо 3"/>
          <p:cNvSpPr/>
          <p:nvPr/>
        </p:nvSpPr>
        <p:spPr>
          <a:xfrm>
            <a:off x="5104023" y="3015624"/>
            <a:ext cx="1302328" cy="6450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836137" y="5473002"/>
            <a:ext cx="8442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Т.к. для расчётов на линиях Безье требуется много ресурсов – линеаризуем с заданной точностью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87501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52055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Поиск вписанной окружности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93" y="997960"/>
            <a:ext cx="5744437" cy="4765531"/>
          </a:xfrm>
        </p:spPr>
      </p:pic>
      <p:sp>
        <p:nvSpPr>
          <p:cNvPr id="2" name="TextBox 1"/>
          <p:cNvSpPr txBox="1"/>
          <p:nvPr/>
        </p:nvSpPr>
        <p:spPr>
          <a:xfrm>
            <a:off x="1368337" y="5889160"/>
            <a:ext cx="9033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нахождения точки срединной поверхности, в точке контура ищется нормаль и строится вписанная окружность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7507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10188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Детализация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3762" r="4513" b="3189"/>
          <a:stretch/>
        </p:blipFill>
        <p:spPr>
          <a:xfrm>
            <a:off x="224753" y="1068017"/>
            <a:ext cx="4932218" cy="4100945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11" y="1094550"/>
            <a:ext cx="5167436" cy="4407314"/>
          </a:xfrm>
        </p:spPr>
      </p:pic>
      <p:sp>
        <p:nvSpPr>
          <p:cNvPr id="2" name="Стрелка вправо 1"/>
          <p:cNvSpPr/>
          <p:nvPr/>
        </p:nvSpPr>
        <p:spPr>
          <a:xfrm>
            <a:off x="5469391" y="2785981"/>
            <a:ext cx="1018000" cy="6650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985660" y="5501864"/>
            <a:ext cx="9985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Если расстояние между двумя точками срединной поверхности больше, чем заданная точность детализации, то ищем ещё одну между ними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8948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7118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Артефакты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481646" y="5481492"/>
            <a:ext cx="1089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построения классической срединной поверхности остаются </a:t>
            </a:r>
            <a:r>
              <a:rPr lang="ru-RU" sz="2400" i="1" dirty="0" smtClean="0"/>
              <a:t>артефакты –</a:t>
            </a:r>
            <a:r>
              <a:rPr lang="ru-RU" sz="2400" dirty="0" smtClean="0"/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</a:rPr>
              <a:t>необходимо их удалить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1" y="1832463"/>
            <a:ext cx="9037094" cy="31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091" y="2313708"/>
            <a:ext cx="6456219" cy="1704543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solidFill>
                  <a:schemeClr val="accent1">
                    <a:lumMod val="50000"/>
                  </a:schemeClr>
                </a:solidFill>
              </a:rPr>
              <a:t>Актуальность</a:t>
            </a:r>
            <a:br>
              <a:rPr lang="ru-RU" sz="72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&amp;</a:t>
            </a:r>
            <a:b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7200" dirty="0" smtClean="0">
                <a:solidFill>
                  <a:schemeClr val="accent1">
                    <a:lumMod val="50000"/>
                  </a:schemeClr>
                </a:solidFill>
              </a:rPr>
              <a:t>Проблематика</a:t>
            </a:r>
            <a:endParaRPr lang="ru-RU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4109" y="2244435"/>
            <a:ext cx="8853057" cy="1704543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>
                <a:solidFill>
                  <a:schemeClr val="accent1">
                    <a:lumMod val="50000"/>
                  </a:schemeClr>
                </a:solidFill>
              </a:rPr>
              <a:t>Стратегии удаления артефактов</a:t>
            </a:r>
            <a:endParaRPr lang="ru-RU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1" y="655311"/>
            <a:ext cx="2160264" cy="10643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05" y="697305"/>
            <a:ext cx="1989800" cy="9803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19" y="3012338"/>
            <a:ext cx="5920606" cy="29171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8" y="2199319"/>
            <a:ext cx="2688737" cy="1324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30" y="2316895"/>
            <a:ext cx="2211471" cy="10896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43" y="4263610"/>
            <a:ext cx="2564681" cy="12636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" y="4112865"/>
            <a:ext cx="2948153" cy="14525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19" y="1279968"/>
            <a:ext cx="2421917" cy="11932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0248" y="135382"/>
            <a:ext cx="775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+mj-lt"/>
              </a:rPr>
              <a:t>Включение\выключение сегментов контура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9738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8" y="503553"/>
            <a:ext cx="3117273" cy="153590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09" y="514549"/>
            <a:ext cx="3188958" cy="15712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8" r="18629"/>
          <a:stretch/>
        </p:blipFill>
        <p:spPr>
          <a:xfrm>
            <a:off x="6856875" y="349327"/>
            <a:ext cx="2105890" cy="1736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9315"/>
            <a:ext cx="3665697" cy="18061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6" r="14241"/>
          <a:stretch/>
        </p:blipFill>
        <p:spPr>
          <a:xfrm>
            <a:off x="3393239" y="3189347"/>
            <a:ext cx="2438400" cy="172608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1" r="18343"/>
          <a:stretch/>
        </p:blipFill>
        <p:spPr>
          <a:xfrm>
            <a:off x="6206918" y="2506144"/>
            <a:ext cx="5126100" cy="41306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193994" y="11977"/>
            <a:ext cx="775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+mj-lt"/>
              </a:rPr>
              <a:t>Включение\выключение сегментов контура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577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909" y="98280"/>
            <a:ext cx="12434454" cy="1325563"/>
          </a:xfrm>
        </p:spPr>
        <p:txBody>
          <a:bodyPr/>
          <a:lstStyle/>
          <a:p>
            <a:r>
              <a:rPr lang="ru-RU" dirty="0" smtClean="0"/>
              <a:t>Нахождение максимального пути в СП как в графе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85298"/>
            <a:ext cx="6790317" cy="53823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3" y="3093321"/>
            <a:ext cx="5353049" cy="17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3729" y="623457"/>
            <a:ext cx="1059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+mj-lt"/>
              </a:rPr>
              <a:t>Получение среднего между группой артефактов</a:t>
            </a:r>
            <a:endParaRPr lang="ru-RU" sz="4000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79" y="1492827"/>
            <a:ext cx="9879475" cy="41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1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4109" y="2341417"/>
            <a:ext cx="8853057" cy="1704543"/>
          </a:xfrm>
        </p:spPr>
        <p:txBody>
          <a:bodyPr>
            <a:noAutofit/>
          </a:bodyPr>
          <a:lstStyle/>
          <a:p>
            <a:pPr algn="ctr"/>
            <a:r>
              <a:rPr lang="ru-RU" sz="8000" dirty="0" smtClean="0">
                <a:solidFill>
                  <a:schemeClr val="accent1">
                    <a:lumMod val="50000"/>
                  </a:schemeClr>
                </a:solidFill>
              </a:rPr>
              <a:t>Полученные результаты</a:t>
            </a:r>
            <a:endParaRPr lang="ru-RU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ru-RU" dirty="0" smtClean="0"/>
              <a:t>Программный продукт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6902"/>
            <a:ext cx="6819298" cy="4514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7498" y="1885113"/>
            <a:ext cx="45628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Однооконное </a:t>
            </a:r>
            <a:r>
              <a:rPr lang="ru-RU" sz="2000" dirty="0" smtClean="0"/>
              <a:t>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en-US" dirty="0" smtClean="0"/>
              <a:t>OC Windows 7</a:t>
            </a:r>
            <a:r>
              <a:rPr lang="ru-RU" dirty="0"/>
              <a:t> </a:t>
            </a:r>
            <a:r>
              <a:rPr lang="ru-RU" dirty="0" smtClean="0"/>
              <a:t>и младше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Необходим </a:t>
            </a:r>
            <a:r>
              <a:rPr lang="en-US" dirty="0" err="1" smtClean="0"/>
              <a:t>.Net</a:t>
            </a:r>
            <a:r>
              <a:rPr lang="en-US" dirty="0" smtClean="0"/>
              <a:t> Framework 3.5 </a:t>
            </a:r>
            <a:r>
              <a:rPr lang="ru-RU" dirty="0" smtClean="0"/>
              <a:t>или новее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0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72210"/>
            <a:ext cx="8229600" cy="558579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ru-RU" dirty="0" smtClean="0"/>
              <a:t>Диаграмма зависимостей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25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8642" y="92279"/>
            <a:ext cx="9633358" cy="67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7476" y="105672"/>
            <a:ext cx="7523018" cy="1325563"/>
          </a:xfrm>
        </p:spPr>
        <p:txBody>
          <a:bodyPr/>
          <a:lstStyle/>
          <a:p>
            <a:pPr algn="ctr"/>
            <a:r>
              <a:rPr lang="ru-RU" dirty="0" smtClean="0"/>
              <a:t>Сценарий работы. Пример 1</a:t>
            </a:r>
            <a:endParaRPr lang="ru-RU" dirty="0"/>
          </a:p>
        </p:txBody>
      </p:sp>
      <p:pic>
        <p:nvPicPr>
          <p:cNvPr id="4" name="Запись экрана (21.05.2017 17-33-0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1578" y="1431235"/>
            <a:ext cx="9094814" cy="5347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4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0"/>
            <a:ext cx="11097052" cy="6866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7344" y="360217"/>
            <a:ext cx="8950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Просчёт тонкостенных конструкций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2667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 экрана (21.05.2017 17-42-5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1965" y="1408656"/>
            <a:ext cx="9193695" cy="5405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77476" y="105672"/>
            <a:ext cx="7523018" cy="1325563"/>
          </a:xfrm>
        </p:spPr>
        <p:txBody>
          <a:bodyPr/>
          <a:lstStyle/>
          <a:p>
            <a:pPr algn="ctr"/>
            <a:r>
              <a:rPr lang="ru-RU" dirty="0" smtClean="0"/>
              <a:t>Сценарий работы. Пример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3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1946" y="1687079"/>
            <a:ext cx="10515600" cy="42288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Импорт модели из </a:t>
            </a:r>
            <a:r>
              <a:rPr lang="en-US" sz="3600" dirty="0" smtClean="0">
                <a:latin typeface="+mj-lt"/>
              </a:rPr>
              <a:t>xml-</a:t>
            </a:r>
            <a:r>
              <a:rPr lang="ru-RU" sz="3600" dirty="0" smtClean="0">
                <a:latin typeface="+mj-lt"/>
              </a:rPr>
              <a:t>файла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600" dirty="0" err="1" smtClean="0">
                <a:latin typeface="+mj-lt"/>
              </a:rPr>
              <a:t>Отрисовка</a:t>
            </a:r>
            <a:r>
              <a:rPr lang="ru-RU" sz="3600" dirty="0" smtClean="0">
                <a:latin typeface="+mj-lt"/>
              </a:rPr>
              <a:t> модели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Построение и </a:t>
            </a:r>
            <a:r>
              <a:rPr lang="ru-RU" sz="3600" dirty="0" err="1" smtClean="0">
                <a:latin typeface="+mj-lt"/>
              </a:rPr>
              <a:t>отрисовка</a:t>
            </a:r>
            <a:r>
              <a:rPr lang="ru-RU" sz="3600" dirty="0" smtClean="0">
                <a:latin typeface="+mj-lt"/>
              </a:rPr>
              <a:t> классической срединной поверхности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Настройка параметров точности линеаризации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Настройка параметров точности детализации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sz="3600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37089" y="431056"/>
            <a:ext cx="3948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+mj-lt"/>
                <a:ea typeface="+mj-ea"/>
                <a:cs typeface="+mj-cs"/>
              </a:rPr>
              <a:t>Реализовано</a:t>
            </a:r>
          </a:p>
        </p:txBody>
      </p:sp>
    </p:spTree>
    <p:extLst>
      <p:ext uri="{BB962C8B-B14F-4D97-AF65-F5344CB8AC3E}">
        <p14:creationId xmlns:p14="http://schemas.microsoft.com/office/powerpoint/2010/main" val="290539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0491" y="1908752"/>
            <a:ext cx="10515600" cy="3051175"/>
          </a:xfrm>
        </p:spPr>
        <p:txBody>
          <a:bodyPr>
            <a:noAutofit/>
          </a:bodyPr>
          <a:lstStyle/>
          <a:p>
            <a:r>
              <a:rPr lang="ru-RU" sz="4000" dirty="0" smtClean="0">
                <a:latin typeface="+mj-lt"/>
              </a:rPr>
              <a:t>Тестирование разработанных стратегий и добавление удаления артефактов срединной поверхности</a:t>
            </a:r>
          </a:p>
          <a:p>
            <a:r>
              <a:rPr lang="ru-RU" sz="4000" dirty="0" smtClean="0">
                <a:latin typeface="+mj-lt"/>
              </a:rPr>
              <a:t>Разработка функционала оценки качества построенной срединной поверхности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76886" y="444910"/>
            <a:ext cx="52004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smtClean="0">
                <a:latin typeface="+mj-lt"/>
                <a:ea typeface="+mj-ea"/>
                <a:cs typeface="+mj-cs"/>
              </a:rPr>
              <a:t>Ближайший план</a:t>
            </a:r>
            <a:endParaRPr lang="ru-RU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09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254" y="1427018"/>
            <a:ext cx="10307782" cy="3491344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/>
              <a:t>Организация </a:t>
            </a:r>
            <a:r>
              <a:rPr lang="ru-RU" sz="6600" dirty="0" err="1" smtClean="0"/>
              <a:t>спецсеминара</a:t>
            </a:r>
            <a:r>
              <a:rPr lang="ru-RU" sz="6600" dirty="0"/>
              <a:t> </a:t>
            </a:r>
            <a:r>
              <a:rPr lang="ru-RU" sz="6600" dirty="0" smtClean="0"/>
              <a:t/>
            </a:r>
            <a:br>
              <a:rPr lang="ru-RU" sz="6600" dirty="0" smtClean="0"/>
            </a:br>
            <a:r>
              <a:rPr lang="en-US" sz="6600" dirty="0" smtClean="0"/>
              <a:t>&amp;</a:t>
            </a:r>
            <a:r>
              <a:rPr lang="ru-RU" sz="6600" dirty="0" smtClean="0"/>
              <a:t> </a:t>
            </a:r>
            <a:br>
              <a:rPr lang="ru-RU" sz="6600" dirty="0" smtClean="0"/>
            </a:br>
            <a:r>
              <a:rPr lang="ru-RU" sz="6600" dirty="0" smtClean="0"/>
              <a:t>Этапы проектной работы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1194634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2435" y="2507672"/>
            <a:ext cx="950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>
                <a:latin typeface="+mj-lt"/>
              </a:rPr>
              <a:t>Этап 1: Концептуализация</a:t>
            </a:r>
            <a:endParaRPr lang="ru-RU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2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6340" y="4572000"/>
            <a:ext cx="510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/>
              <a:t>Длительность – </a:t>
            </a:r>
            <a:r>
              <a:rPr lang="ru-RU" sz="3600" i="1" dirty="0" smtClean="0"/>
              <a:t>3 недели</a:t>
            </a:r>
            <a:endParaRPr lang="ru-RU" sz="3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098695" y="1136072"/>
            <a:ext cx="10294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Создание и разработка первичной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документации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Выбор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концепции</a:t>
            </a:r>
            <a:r>
              <a:rPr lang="ru-RU" sz="3600" dirty="0" smtClean="0">
                <a:latin typeface="+mj-lt"/>
              </a:rPr>
              <a:t> алгоритма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Создание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тестовой базы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Создание инфраструктуры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управления проектом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Создание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высокоуровневой архитектуры</a:t>
            </a:r>
          </a:p>
        </p:txBody>
      </p:sp>
    </p:spTree>
    <p:extLst>
      <p:ext uri="{BB962C8B-B14F-4D97-AF65-F5344CB8AC3E}">
        <p14:creationId xmlns:p14="http://schemas.microsoft.com/office/powerpoint/2010/main" val="944197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7726" y="2388609"/>
            <a:ext cx="8016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Компетенции, полученные</a:t>
            </a:r>
          </a:p>
          <a:p>
            <a:pPr algn="ctr"/>
            <a:r>
              <a:rPr lang="ru-RU" sz="5400" dirty="0" smtClean="0">
                <a:latin typeface="+mj-lt"/>
              </a:rPr>
              <a:t>в ходе этапа</a:t>
            </a:r>
            <a:endParaRPr lang="ru-RU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64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</a:t>
            </a:r>
            <a:r>
              <a:rPr lang="ru-RU" dirty="0"/>
              <a:t>проектом по методологии разработки «</a:t>
            </a:r>
            <a:r>
              <a:rPr lang="ru-RU" dirty="0" err="1"/>
              <a:t>Канбан</a:t>
            </a:r>
            <a:r>
              <a:rPr lang="ru-RU" dirty="0"/>
              <a:t>»</a:t>
            </a:r>
          </a:p>
        </p:txBody>
      </p:sp>
      <p:pic>
        <p:nvPicPr>
          <p:cNvPr id="4" name="Picture 2" descr="C:\Users\Владимир\AppData\Roaming\Skype\pronina_eliza\media_messaging\media_cache_v3\i24^cimgpsh_or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1" y="1666810"/>
            <a:ext cx="11098698" cy="51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Проектирование архитектуры ПО</a:t>
            </a:r>
          </a:p>
        </p:txBody>
      </p:sp>
      <p:pic>
        <p:nvPicPr>
          <p:cNvPr id="4098" name="Picture 2" descr="C:\Users\Владимир\AppData\Roaming\Skype\pronina_eliza\media_messaging\media_cache_v3\^A0A617E0E0660381B8B64D61ED0EA2E82F53433A8B2E61A317^pimgpsh_fullsize_dist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1843089"/>
            <a:ext cx="5541818" cy="38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Владимир\AppData\Roaming\Skype\pronina_eliza\media_messaging\media_cache_v3\^AF87303D7F09C1A52B3EEBC251C31AD3A3717E5C2DD2D9195F^pimgpsh_fullsize_dis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27" y="1843089"/>
            <a:ext cx="5180173" cy="35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8047" y="254289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Организация и управление документацией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7" y="1579852"/>
            <a:ext cx="11748511" cy="527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0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5" y="0"/>
            <a:ext cx="1085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0859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Автопарсинг</a:t>
            </a:r>
            <a:r>
              <a:rPr lang="ru-RU" dirty="0"/>
              <a:t> данных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9536" y="1412776"/>
            <a:ext cx="3240360" cy="16561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Xml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600056" y="1412776"/>
            <a:ext cx="3456384" cy="16561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XSD</a:t>
            </a:r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473221" y="4149080"/>
            <a:ext cx="3600400" cy="20882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Автокод</a:t>
            </a:r>
            <a:endParaRPr lang="ru-RU" sz="3600" dirty="0"/>
          </a:p>
        </p:txBody>
      </p:sp>
      <p:cxnSp>
        <p:nvCxnSpPr>
          <p:cNvPr id="9" name="Прямая со стрелкой 8"/>
          <p:cNvCxnSpPr>
            <a:stCxn id="4" idx="3"/>
            <a:endCxn id="6" idx="1"/>
          </p:cNvCxnSpPr>
          <p:nvPr/>
        </p:nvCxnSpPr>
        <p:spPr>
          <a:xfrm>
            <a:off x="5159896" y="2240868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endCxn id="7" idx="0"/>
          </p:cNvCxnSpPr>
          <p:nvPr/>
        </p:nvCxnSpPr>
        <p:spPr>
          <a:xfrm flipH="1">
            <a:off x="6273422" y="3068960"/>
            <a:ext cx="830691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751" y="1787236"/>
            <a:ext cx="110240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Написание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тест-кейсов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и нюансы при создании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технического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сценария работы с программной системой и руководства оператора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описания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входного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формата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Компетенции в подходах к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построению срединной поверхности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0"/>
            <a:endParaRPr lang="ru-RU" sz="4800" dirty="0" smtClean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3482" y="724210"/>
            <a:ext cx="2109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…а также: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74223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9964" y="2701636"/>
            <a:ext cx="70134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>
                <a:latin typeface="+mj-lt"/>
              </a:rPr>
              <a:t>Этап 2: Реализация</a:t>
            </a:r>
            <a:endParaRPr lang="ru-RU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6385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0195" y="5126182"/>
            <a:ext cx="510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/>
              <a:t>Длительность – </a:t>
            </a:r>
            <a:r>
              <a:rPr lang="ru-RU" sz="3600" i="1" dirty="0" smtClean="0"/>
              <a:t>3 недели</a:t>
            </a:r>
            <a:endParaRPr lang="ru-RU" sz="3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65018" y="1274619"/>
            <a:ext cx="11194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>
                <a:latin typeface="+mj-lt"/>
              </a:rPr>
              <a:t>Создание </a:t>
            </a:r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низкоуровневой архитектуры </a:t>
            </a:r>
            <a:r>
              <a:rPr lang="ru-RU" sz="3600" dirty="0">
                <a:latin typeface="+mj-lt"/>
              </a:rPr>
              <a:t>приложения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Реализация классического алгоритма </a:t>
            </a:r>
            <a:r>
              <a:rPr lang="ru-RU" sz="3600" dirty="0">
                <a:latin typeface="+mj-lt"/>
              </a:rPr>
              <a:t>и создание первой версии приложения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Создание основной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документации</a:t>
            </a:r>
            <a:r>
              <a:rPr lang="ru-RU" sz="3600" dirty="0">
                <a:latin typeface="+mj-lt"/>
              </a:rPr>
              <a:t>, утверждение </a:t>
            </a:r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тестовой базы</a:t>
            </a:r>
          </a:p>
        </p:txBody>
      </p:sp>
    </p:spTree>
    <p:extLst>
      <p:ext uri="{BB962C8B-B14F-4D97-AF65-F5344CB8AC3E}">
        <p14:creationId xmlns:p14="http://schemas.microsoft.com/office/powerpoint/2010/main" val="2093238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7726" y="2388609"/>
            <a:ext cx="8016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Компетенции, полученные</a:t>
            </a:r>
          </a:p>
          <a:p>
            <a:pPr algn="ctr"/>
            <a:r>
              <a:rPr lang="ru-RU" sz="5400" dirty="0" smtClean="0">
                <a:latin typeface="+mj-lt"/>
              </a:rPr>
              <a:t>в ходе этапа</a:t>
            </a:r>
            <a:endParaRPr lang="ru-RU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185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Владимир\AppData\Roaming\Skype\pronina_eliza\media_messaging\media_cache_v3\i26^cimgpsh_or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648"/>
            <a:ext cx="12094845" cy="35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4728297" y="357085"/>
            <a:ext cx="28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 smtClean="0"/>
              <a:t>Багтрекинг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16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56" y="1433266"/>
            <a:ext cx="5072004" cy="507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35125" y="107703"/>
            <a:ext cx="49381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Модульное тестирование</a:t>
            </a:r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303819" y="107703"/>
            <a:ext cx="5365442" cy="156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Создание инфраструктуры для ручного тестирования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00" y="2014282"/>
            <a:ext cx="5125748" cy="36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1585478"/>
            <a:ext cx="11876376" cy="4725569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446822" y="0"/>
            <a:ext cx="49381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ru-RU" dirty="0"/>
              <a:t>Создание диаграммы работ</a:t>
            </a:r>
          </a:p>
        </p:txBody>
      </p:sp>
    </p:spTree>
    <p:extLst>
      <p:ext uri="{BB962C8B-B14F-4D97-AF65-F5344CB8AC3E}">
        <p14:creationId xmlns:p14="http://schemas.microsoft.com/office/powerpoint/2010/main" val="2727546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751" y="1787236"/>
            <a:ext cx="110240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Реальный опыт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работы в проектной команде</a:t>
            </a:r>
            <a:r>
              <a:rPr lang="ru-RU" sz="2800" dirty="0"/>
              <a:t>, работа </a:t>
            </a:r>
            <a:r>
              <a:rPr lang="ru-RU" sz="2800" dirty="0" smtClean="0"/>
              <a:t>в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стрессовых</a:t>
            </a:r>
            <a:r>
              <a:rPr lang="ru-RU" sz="2800" dirty="0"/>
              <a:t> ситуациях,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Опыт </a:t>
            </a:r>
            <a:r>
              <a:rPr lang="ru-RU" sz="2800" dirty="0"/>
              <a:t>общения и взаимодействия с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заказчиком</a:t>
            </a:r>
            <a:r>
              <a:rPr lang="ru-RU" sz="2800" dirty="0"/>
              <a:t>, работа и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взаимодействие с экспертом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и нюансы при создании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методики испытаний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и нюансы при создании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пояснительной записки</a:t>
            </a:r>
          </a:p>
          <a:p>
            <a:pPr lvl="0"/>
            <a:endParaRPr lang="ru-RU" sz="4800" dirty="0" smtClean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3482" y="724210"/>
            <a:ext cx="2109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…а также: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40165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7455" y="2687782"/>
            <a:ext cx="79672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>
                <a:latin typeface="+mj-lt"/>
              </a:rPr>
              <a:t>Этап 3: Исследование</a:t>
            </a:r>
            <a:endParaRPr lang="ru-RU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08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0" y="0"/>
            <a:ext cx="10879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276" y="553334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Методом конечных элементов просчёт ячеек такой сетки ведет к большим вычислительным затратам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7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0195" y="5126182"/>
            <a:ext cx="510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/>
              <a:t>Длительность – </a:t>
            </a:r>
            <a:r>
              <a:rPr lang="ru-RU" sz="3600" i="1" dirty="0" smtClean="0"/>
              <a:t>3 недели</a:t>
            </a:r>
            <a:endParaRPr lang="ru-RU" sz="3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65018" y="1274619"/>
            <a:ext cx="11194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Разработка и первичное тестирование </a:t>
            </a: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стратегий удаления артефактов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Тестирование классического алгоритма </a:t>
            </a:r>
            <a:r>
              <a:rPr lang="ru-RU" sz="3600" dirty="0" smtClean="0">
                <a:latin typeface="+mj-lt"/>
              </a:rPr>
              <a:t>и создание доп. </a:t>
            </a:r>
            <a:r>
              <a:rPr lang="ru-RU" sz="3600" dirty="0">
                <a:latin typeface="+mj-lt"/>
              </a:rPr>
              <a:t>с</a:t>
            </a:r>
            <a:r>
              <a:rPr lang="ru-RU" sz="3600" dirty="0" smtClean="0">
                <a:latin typeface="+mj-lt"/>
              </a:rPr>
              <a:t>редств для тестирования</a:t>
            </a:r>
            <a:endParaRPr lang="ru-RU" sz="36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600" dirty="0" smtClean="0">
                <a:latin typeface="+mj-lt"/>
              </a:rPr>
              <a:t>Доработка основной документации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426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3482" y="2202872"/>
            <a:ext cx="87380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Интеграционное тестирование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Мозговой штурм </a:t>
            </a:r>
            <a:r>
              <a:rPr lang="ru-RU" sz="2800" dirty="0" smtClean="0"/>
              <a:t>и разработка новых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</a:rPr>
              <a:t>стратегий удаления артефактов</a:t>
            </a: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0"/>
            <a:endParaRPr lang="ru-RU" sz="4800" dirty="0" smtClean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3482" y="724210"/>
            <a:ext cx="942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В ходе этапа получены компетенции и навыки: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71333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763" y="2443307"/>
            <a:ext cx="10515600" cy="1325563"/>
          </a:xfrm>
        </p:spPr>
        <p:txBody>
          <a:bodyPr/>
          <a:lstStyle/>
          <a:p>
            <a:r>
              <a:rPr lang="ru-RU" dirty="0" smtClean="0"/>
              <a:t>Задачи на будущее(ОКР) – реализовать планы и получить законченный продукт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833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13"/>
            <a:ext cx="12192000" cy="6341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9964" y="5818910"/>
            <a:ext cx="7037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+mj-lt"/>
              </a:rPr>
              <a:t>Решение – </a:t>
            </a:r>
            <a:r>
              <a:rPr lang="ru-RU" sz="3600" i="1" dirty="0" smtClean="0">
                <a:latin typeface="+mj-lt"/>
              </a:rPr>
              <a:t>срединная поверхность</a:t>
            </a:r>
            <a:endParaRPr lang="ru-RU" sz="3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20156" r="22804" b="19792"/>
          <a:stretch/>
        </p:blipFill>
        <p:spPr>
          <a:xfrm>
            <a:off x="7045589" y="912609"/>
            <a:ext cx="4364183" cy="228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6" t="25621" r="25626" b="25807"/>
          <a:stretch/>
        </p:blipFill>
        <p:spPr>
          <a:xfrm>
            <a:off x="1472848" y="1145264"/>
            <a:ext cx="4595327" cy="20920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4886"/>
          <a:stretch/>
        </p:blipFill>
        <p:spPr>
          <a:xfrm>
            <a:off x="160177" y="3101627"/>
            <a:ext cx="3877207" cy="35666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11682" r="25795" b="11928"/>
          <a:stretch/>
        </p:blipFill>
        <p:spPr>
          <a:xfrm>
            <a:off x="6068175" y="3101627"/>
            <a:ext cx="4738254" cy="3470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0262" y="203718"/>
            <a:ext cx="7235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Рассмотрим 2</a:t>
            </a:r>
            <a:r>
              <a:rPr lang="en-US" sz="3200" dirty="0" smtClean="0"/>
              <a:t>D </a:t>
            </a:r>
            <a:r>
              <a:rPr lang="ru-RU" sz="3200" dirty="0" smtClean="0"/>
              <a:t>случай.</a:t>
            </a:r>
          </a:p>
          <a:p>
            <a:r>
              <a:rPr lang="ru-RU" sz="3200" dirty="0" smtClean="0"/>
              <a:t>Вопрос: как строить такую поверхность?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416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624455" cy="2233757"/>
          </a:xfrm>
        </p:spPr>
        <p:txBody>
          <a:bodyPr/>
          <a:lstStyle/>
          <a:p>
            <a:r>
              <a:rPr lang="ru-RU" dirty="0" smtClean="0"/>
              <a:t>Слайд существующие подходы теория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3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9586" y="1234103"/>
            <a:ext cx="436747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Femap</a:t>
            </a:r>
            <a:r>
              <a:rPr lang="ru-RU" sz="36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 11.2</a:t>
            </a:r>
            <a:r>
              <a:rPr lang="ru-RU" sz="3600" dirty="0" smtClean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+mj-lt"/>
              </a:rPr>
              <a:t>CATIA </a:t>
            </a:r>
            <a:r>
              <a:rPr lang="ru-RU" sz="3600" dirty="0">
                <a:latin typeface="+mj-lt"/>
              </a:rPr>
              <a:t>V5. </a:t>
            </a:r>
            <a:endParaRPr lang="ru-RU" sz="3600" dirty="0" smtClean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err="1">
                <a:latin typeface="+mj-lt"/>
              </a:rPr>
              <a:t>HyperMesh</a:t>
            </a:r>
            <a:r>
              <a:rPr lang="ru-RU" sz="3600" dirty="0">
                <a:latin typeface="+mj-lt"/>
              </a:rPr>
              <a:t> v.11.0. </a:t>
            </a:r>
            <a:endParaRPr lang="ru-RU" sz="3600" dirty="0" smtClean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Midas NFX</a:t>
            </a:r>
            <a:r>
              <a:rPr lang="ru-RU" sz="3600" dirty="0">
                <a:latin typeface="+mj-lt"/>
              </a:rPr>
              <a:t>. </a:t>
            </a:r>
            <a:endParaRPr lang="ru-RU" sz="3600" dirty="0" smtClean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latin typeface="+mj-lt"/>
              </a:rPr>
              <a:t>MSC </a:t>
            </a:r>
            <a:r>
              <a:rPr lang="ru-RU" sz="3600" dirty="0" err="1">
                <a:latin typeface="+mj-lt"/>
              </a:rPr>
              <a:t>Apex</a:t>
            </a:r>
            <a:r>
              <a:rPr lang="ru-RU" sz="3600" dirty="0">
                <a:latin typeface="+mj-lt"/>
              </a:rPr>
              <a:t>. </a:t>
            </a:r>
            <a:endParaRPr lang="ru-RU" sz="3600" dirty="0" smtClean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ANSA</a:t>
            </a:r>
            <a:r>
              <a:rPr lang="ru-RU" sz="3600" dirty="0">
                <a:latin typeface="+mj-lt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3325" y="304800"/>
            <a:ext cx="5893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latin typeface="+mj-lt"/>
              </a:rPr>
              <a:t>Существующие аналоги</a:t>
            </a:r>
            <a:endParaRPr lang="ru-RU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297" y="5181600"/>
            <a:ext cx="1179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Общая проблема –</a:t>
            </a:r>
            <a:r>
              <a:rPr lang="ru-RU" sz="3600" dirty="0" smtClean="0">
                <a:solidFill>
                  <a:srgbClr val="C00000"/>
                </a:solidFill>
              </a:rPr>
              <a:t> необходимость вмешательства человека для уточнения результата и удаления артефактов</a:t>
            </a:r>
            <a:endParaRPr lang="ru-RU" sz="36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Dassault CATIA V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7" y="931954"/>
            <a:ext cx="2514645" cy="18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03" y="3065564"/>
            <a:ext cx="3781069" cy="1850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0" b="14135"/>
          <a:stretch/>
        </p:blipFill>
        <p:spPr>
          <a:xfrm>
            <a:off x="4975003" y="1399309"/>
            <a:ext cx="2841750" cy="10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638</Words>
  <Application>Microsoft Office PowerPoint</Application>
  <PresentationFormat>Широкоэкранный</PresentationFormat>
  <Paragraphs>140</Paragraphs>
  <Slides>52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Wingdings</vt:lpstr>
      <vt:lpstr>Тема Office</vt:lpstr>
      <vt:lpstr>Титульный слайд</vt:lpstr>
      <vt:lpstr>Актуальность &amp; Проблематика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Подход к решению</vt:lpstr>
      <vt:lpstr>Презентация PowerPoint</vt:lpstr>
      <vt:lpstr>Постановка задачи. Исходные данные</vt:lpstr>
      <vt:lpstr>Постановка задачи. Модель классической срединной поверхности</vt:lpstr>
      <vt:lpstr>Презентация PowerPoint</vt:lpstr>
      <vt:lpstr>Линеаризация контура</vt:lpstr>
      <vt:lpstr>Поиск вписанной окружности</vt:lpstr>
      <vt:lpstr>Детализация</vt:lpstr>
      <vt:lpstr>Артефакты</vt:lpstr>
      <vt:lpstr>Стратегии удаления артефактов</vt:lpstr>
      <vt:lpstr>Презентация PowerPoint</vt:lpstr>
      <vt:lpstr>Презентация PowerPoint</vt:lpstr>
      <vt:lpstr>Нахождение максимального пути в СП как в графе</vt:lpstr>
      <vt:lpstr>Презентация PowerPoint</vt:lpstr>
      <vt:lpstr>Полученные результаты</vt:lpstr>
      <vt:lpstr>Программный продукт</vt:lpstr>
      <vt:lpstr>Диаграмма зависимостей</vt:lpstr>
      <vt:lpstr>API</vt:lpstr>
      <vt:lpstr>Сценарий работы. Пример 1</vt:lpstr>
      <vt:lpstr>Сценарий работы. Пример 2</vt:lpstr>
      <vt:lpstr>Презентация PowerPoint</vt:lpstr>
      <vt:lpstr>Презентация PowerPoint</vt:lpstr>
      <vt:lpstr>Организация спецсеминара  &amp;  Этапы проектной работы</vt:lpstr>
      <vt:lpstr>Презентация PowerPoint</vt:lpstr>
      <vt:lpstr>Презентация PowerPoint</vt:lpstr>
      <vt:lpstr>Презентация PowerPoint</vt:lpstr>
      <vt:lpstr>Управление проектом по методологии разработки «Канбан»</vt:lpstr>
      <vt:lpstr>Проектирование архитектуры ПО</vt:lpstr>
      <vt:lpstr>Организация и управление документацией</vt:lpstr>
      <vt:lpstr>Автопарсинг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 на будущее(ОКР) – реализовать планы и получить законченный продукт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</dc:title>
  <dc:creator>Пользователь Windows</dc:creator>
  <cp:lastModifiedBy>Пользователь Windows</cp:lastModifiedBy>
  <cp:revision>29</cp:revision>
  <dcterms:created xsi:type="dcterms:W3CDTF">2017-05-23T18:21:54Z</dcterms:created>
  <dcterms:modified xsi:type="dcterms:W3CDTF">2017-05-25T20:55:23Z</dcterms:modified>
</cp:coreProperties>
</file>